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4630400" cy="8229600"/>
  <p:notesSz cx="8229600" cy="14630400"/>
  <p:embeddedFontLst>
    <p:embeddedFont>
      <p:font typeface="Crimson Pro Semi Bold"/>
      <p:regular r:id="rId32"/>
    </p:embeddedFont>
    <p:embeddedFont>
      <p:font typeface="Crimson Pro Semi Bold"/>
      <p:regular r:id="rId33"/>
    </p:embeddedFont>
    <p:embeddedFont>
      <p:font typeface="Crimson Pro Semi Bold"/>
      <p:regular r:id="rId34"/>
    </p:embeddedFont>
    <p:embeddedFont>
      <p:font typeface="Crimson Pro Semi Bold"/>
      <p:regular r:id="rId35"/>
    </p:embeddedFont>
    <p:embeddedFont>
      <p:font typeface="Heebo"/>
      <p:regular r:id="rId36"/>
    </p:embeddedFont>
    <p:embeddedFont>
      <p:font typeface="Heebo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font1.fntdata"/><Relationship Id="rId33" Type="http://schemas.openxmlformats.org/officeDocument/2006/relationships/font" Target="fonts/font2.fntdata"/><Relationship Id="rId34" Type="http://schemas.openxmlformats.org/officeDocument/2006/relationships/font" Target="fonts/font3.fntdata"/><Relationship Id="rId35" Type="http://schemas.openxmlformats.org/officeDocument/2006/relationships/font" Target="fonts/font4.fntdata"/><Relationship Id="rId36" Type="http://schemas.openxmlformats.org/officeDocument/2006/relationships/font" Target="fonts/font5.fntdata"/><Relationship Id="rId3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slideLayout" Target="../slideLayouts/slideLayout16.xml"/><Relationship Id="rId1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slideLayout" Target="../slideLayouts/slideLayout21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slideLayout" Target="../slideLayouts/slideLayout22.xml"/><Relationship Id="rId9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slideLayout" Target="../slideLayouts/slideLayout24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png"/><Relationship Id="rId7" Type="http://schemas.openxmlformats.org/officeDocument/2006/relationships/image" Target="../media/image-25-7.png"/><Relationship Id="rId8" Type="http://schemas.openxmlformats.org/officeDocument/2006/relationships/image" Target="../media/image-25-8.png"/><Relationship Id="rId9" Type="http://schemas.openxmlformats.org/officeDocument/2006/relationships/slideLayout" Target="../slideLayouts/slideLayout26.xml"/><Relationship Id="rId10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51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Backstage by Spotify: A Developer Portal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328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by Spotify in 2020, Backstage is an open source framework now donated to the Cloud Native Computing Foundation. It's been adopted by over 2,600 companies worldwide.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Backstage serves as a centralized platform for the entire software development lifecycle, bringing order to complex engineering ecosystems.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97455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F17F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3300" y="6107192"/>
            <a:ext cx="11656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TS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957649"/>
            <a:ext cx="32270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Techlanders Solutions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590" y="417552"/>
            <a:ext cx="4123015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 Catalog: Benefits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5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100%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3626168" y="1881307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Ecosystem Visibility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95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Complete view of all software components.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95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36261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Ownership Gaps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95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Clear accountability for every component.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95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50%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3626168" y="5455563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Reduced Duplication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95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Teams reuse existing solutions instead of rebuilding.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295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2x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3626168" y="7242691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Discovery Speed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5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Faster identification of relevant components.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7435334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 Templates: Introduction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779151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They Are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3545" y="2323505"/>
            <a:ext cx="631245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Templates provide standardized scaffolding for creating new software components. They enforce organizational standards from day one.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3545" y="3534132"/>
            <a:ext cx="63124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Currently in beta release, templates dramatically reduce setup time for new projects while ensuring best practices are followed.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2019" y="1805702"/>
            <a:ext cx="6312456" cy="473428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82019" y="6778943"/>
            <a:ext cx="631245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Templates make creating new services, libraries, or websites consistent and simple. They remove friction from the developer experience.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8709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 Templates: How They Work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Define code skeletons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4973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template with variables and best practices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Fill in variables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4286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Developers use Backstage UI to customize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Generate repository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3581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Automatic creation and initial setup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CI/CD integration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35269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 with deployment pipelines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750713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 Templates: Benefits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making the right way the easy way, templates encourage developers to follow best practices naturally. They remove friction from doing things correctly.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TechDocs: 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Documentation as Code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Technical documentation written in Markdown, stored alongside source code. Version-controlled like any other code artifact.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Centralized Knowledge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documentation accessible through Backstage. No more hunting through wikis, Google Docs, or Confluence.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Automatic Generation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Documentation sites automatically generated from Markdown files. Always current with the latest code changes.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764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TechDocs: How It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Write in Markdown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docs alongside code in the repository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Build Site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MkDocs generates static site automatically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Publish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Site is deployed to TechDocs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Discover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find docs via Backstage catalog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TechDocs: Benefits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Documentation stays current with code changes. Developers stay in their workflow without context switching. Knowledge sharing improves across teams.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70712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Additional Backstage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Kubernetes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Monitor K8s resources directly in Backstage. View deployments, pods, and services linked to your components.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CI/CD Visualization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See build and deployment status at a glance. Track pipeline executions across your services.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Cost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cloud resource costs. Make informed decisions about infrastructure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657" y="385882"/>
            <a:ext cx="6388537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 Case: Spotify's Internal Implementation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0657" y="1104305"/>
            <a:ext cx="8162687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120+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3695581" y="1742123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Plugins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90657" y="2045256"/>
            <a:ext cx="81626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Extensive customization for Spotify's needs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90657" y="2760226"/>
            <a:ext cx="8162687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100%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3695581" y="3398044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Service Coverage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90657" y="3701177"/>
            <a:ext cx="81626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microservices registered in catalog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0657" y="4416147"/>
            <a:ext cx="8162687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75%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3695581" y="5053965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Time Saved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90657" y="5357098"/>
            <a:ext cx="81626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 context switching for developers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90657" y="6072068"/>
            <a:ext cx="8162687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1000+</a:t>
            </a:r>
            <a:endParaRPr lang="en-US" sz="3600" dirty="0"/>
          </a:p>
        </p:txBody>
      </p:sp>
      <p:sp>
        <p:nvSpPr>
          <p:cNvPr id="14" name="Text 11"/>
          <p:cNvSpPr/>
          <p:nvPr/>
        </p:nvSpPr>
        <p:spPr>
          <a:xfrm>
            <a:off x="3695581" y="6709886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Daily Users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90657" y="7013019"/>
            <a:ext cx="81626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Active engineers using the platform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490657" y="7394972"/>
            <a:ext cx="8162687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Spotify leverages Backstage for everything from organizing internal hack weeks to managing their extensive microservices ecosystem.</a:t>
            </a:r>
            <a:endParaRPr lang="en-US" sz="11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8612862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 Case: Microservices Management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4418052"/>
            <a:ext cx="13074491" cy="3203138"/>
          </a:xfrm>
          <a:prstGeom prst="roundRect">
            <a:avLst>
              <a:gd name="adj" fmla="val 10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5574" y="4425672"/>
            <a:ext cx="13057942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09174" y="456664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Challenge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65194" y="4566642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Backstage Solution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7405" y="456664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Outcome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5574" y="5063252"/>
            <a:ext cx="13057942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09174" y="520422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Service discovery difficulty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65194" y="5204222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Centralized catalog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7405" y="520422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80% faster discovery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5574" y="5700832"/>
            <a:ext cx="13057942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09174" y="584180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Unclear ownership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65194" y="5841802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Mandatory ownership metadata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7405" y="584180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60% faster incident response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5574" y="6338411"/>
            <a:ext cx="13057942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09174" y="647938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Hidden dependencies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65194" y="6479381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Relationship visualization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7405" y="647938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40% less deployment issues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85574" y="6975991"/>
            <a:ext cx="13057942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09174" y="711696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Scattered documentation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365194" y="7116961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TechDocs integration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9717405" y="711696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90% documentation compliance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Backstage?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8413"/>
            <a:ext cx="2972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Internal Developer Portal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central hub for developers to access all tools and resources. Unifies the engineering ecosystem under one roof.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38413"/>
            <a:ext cx="3126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Microservice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visibility into your microservices landscape. Helps teams maintain and discover services across your organization.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Plugin Architecture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Extensible framework with plugins for different needs. Customizable to fit your organization's specific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681" y="859869"/>
            <a:ext cx="6989564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 Case: Developer Onboarding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446044" y="1819632"/>
            <a:ext cx="22860" cy="4652724"/>
          </a:xfrm>
          <a:prstGeom prst="roundRect">
            <a:avLst>
              <a:gd name="adj" fmla="val 136174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656606" y="2041565"/>
            <a:ext cx="622578" cy="22860"/>
          </a:xfrm>
          <a:prstGeom prst="roundRect">
            <a:avLst>
              <a:gd name="adj" fmla="val 13617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12622" y="1819632"/>
            <a:ext cx="466844" cy="46684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70" y="1858447"/>
            <a:ext cx="311229" cy="3890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3792" y="1890951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Day 1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83792" y="2339578"/>
            <a:ext cx="642032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New developer accesses Backstage. Finds team services and docs.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656606" y="3308509"/>
            <a:ext cx="622578" cy="22860"/>
          </a:xfrm>
          <a:prstGeom prst="roundRect">
            <a:avLst>
              <a:gd name="adj" fmla="val 136174"/>
            </a:avLst>
          </a:prstGeom>
          <a:solidFill>
            <a:srgbClr val="D8D4D4"/>
          </a:solidFill>
          <a:ln/>
        </p:spPr>
      </p:sp>
      <p:sp>
        <p:nvSpPr>
          <p:cNvPr id="11" name="Shape 7"/>
          <p:cNvSpPr/>
          <p:nvPr/>
        </p:nvSpPr>
        <p:spPr>
          <a:xfrm>
            <a:off x="6212622" y="3086576"/>
            <a:ext cx="466844" cy="46684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70" y="3125391"/>
            <a:ext cx="311229" cy="3890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83792" y="3157895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Week 1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483792" y="3606522"/>
            <a:ext cx="642032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Creates first service using templates. Follows golden path.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656606" y="4575453"/>
            <a:ext cx="622578" cy="22860"/>
          </a:xfrm>
          <a:prstGeom prst="roundRect">
            <a:avLst>
              <a:gd name="adj" fmla="val 136174"/>
            </a:avLst>
          </a:prstGeom>
          <a:solidFill>
            <a:srgbClr val="D8D4D4"/>
          </a:solidFill>
          <a:ln/>
        </p:spPr>
      </p:sp>
      <p:sp>
        <p:nvSpPr>
          <p:cNvPr id="16" name="Shape 11"/>
          <p:cNvSpPr/>
          <p:nvPr/>
        </p:nvSpPr>
        <p:spPr>
          <a:xfrm>
            <a:off x="6212622" y="4353520"/>
            <a:ext cx="466844" cy="46684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70" y="4392335"/>
            <a:ext cx="311229" cy="38909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83792" y="4424839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Month 1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7483792" y="4873466"/>
            <a:ext cx="642032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Contributes documentation. Discovers related services.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6656606" y="5842397"/>
            <a:ext cx="622578" cy="22860"/>
          </a:xfrm>
          <a:prstGeom prst="roundRect">
            <a:avLst>
              <a:gd name="adj" fmla="val 136174"/>
            </a:avLst>
          </a:prstGeom>
          <a:solidFill>
            <a:srgbClr val="D8D4D4"/>
          </a:solidFill>
          <a:ln/>
        </p:spPr>
      </p:sp>
      <p:sp>
        <p:nvSpPr>
          <p:cNvPr id="21" name="Shape 15"/>
          <p:cNvSpPr/>
          <p:nvPr/>
        </p:nvSpPr>
        <p:spPr>
          <a:xfrm>
            <a:off x="6212622" y="5620464"/>
            <a:ext cx="466844" cy="46684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370" y="5659279"/>
            <a:ext cx="311229" cy="38909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83792" y="5691783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Month 3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7483792" y="6140410"/>
            <a:ext cx="642032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Fully productive. Understands tech stack and ecosystem.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6212681" y="6705719"/>
            <a:ext cx="769143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Companies report new developers becoming productive up to 4x faster with Backstage compared to previous onboarding processes.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753428"/>
            <a:ext cx="893242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 Case: Infrastructure Standardization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116" y="1842135"/>
            <a:ext cx="1626394" cy="122396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90" y="2419112"/>
            <a:ext cx="298728" cy="3733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54918" y="2054543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 Velocity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054918" y="2513886"/>
            <a:ext cx="387965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Faster development with fewer obstacles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895612" y="3083123"/>
            <a:ext cx="8938141" cy="11430"/>
          </a:xfrm>
          <a:prstGeom prst="roundRect">
            <a:avLst>
              <a:gd name="adj" fmla="val 278828"/>
            </a:avLst>
          </a:prstGeom>
          <a:solidFill>
            <a:srgbClr val="D8D4D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00" y="3119199"/>
            <a:ext cx="3252907" cy="12239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879890" y="3544491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5868114" y="3331607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Consistent Patterns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5868114" y="3790950"/>
            <a:ext cx="4487347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Standardized approaches to common problems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5708809" y="4360188"/>
            <a:ext cx="8124944" cy="11430"/>
          </a:xfrm>
          <a:prstGeom prst="roundRect">
            <a:avLst>
              <a:gd name="adj" fmla="val 278828"/>
            </a:avLst>
          </a:prstGeom>
          <a:solidFill>
            <a:srgbClr val="D8D4D4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03" y="4396264"/>
            <a:ext cx="4879419" cy="1223963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890" y="4821555"/>
            <a:ext cx="298728" cy="3733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681430" y="4608671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Platform Team Impact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6681430" y="5068014"/>
            <a:ext cx="321790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Increased reach for best practices</a:t>
            </a:r>
            <a:endParaRPr lang="en-US" sz="1650" dirty="0"/>
          </a:p>
        </p:txBody>
      </p:sp>
      <p:sp>
        <p:nvSpPr>
          <p:cNvPr id="17" name="Shape 10"/>
          <p:cNvSpPr/>
          <p:nvPr/>
        </p:nvSpPr>
        <p:spPr>
          <a:xfrm>
            <a:off x="6522125" y="5637252"/>
            <a:ext cx="7311628" cy="11430"/>
          </a:xfrm>
          <a:prstGeom prst="roundRect">
            <a:avLst>
              <a:gd name="adj" fmla="val 278828"/>
            </a:avLst>
          </a:prstGeom>
          <a:solidFill>
            <a:srgbClr val="D8D4D4"/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7" y="5673328"/>
            <a:ext cx="6505932" cy="1223963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9890" y="6098619"/>
            <a:ext cx="298728" cy="37338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494627" y="5885736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Policy Enforcement</a:t>
            </a:r>
            <a:endParaRPr lang="en-US" sz="2050" dirty="0"/>
          </a:p>
        </p:txBody>
      </p:sp>
      <p:sp>
        <p:nvSpPr>
          <p:cNvPr id="21" name="Text 12"/>
          <p:cNvSpPr/>
          <p:nvPr/>
        </p:nvSpPr>
        <p:spPr>
          <a:xfrm>
            <a:off x="7494627" y="6345079"/>
            <a:ext cx="356544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Built-in compliance with requirements</a:t>
            </a:r>
            <a:endParaRPr lang="en-US" sz="1650" dirty="0"/>
          </a:p>
        </p:txBody>
      </p:sp>
      <p:sp>
        <p:nvSpPr>
          <p:cNvPr id="22" name="Text 13"/>
          <p:cNvSpPr/>
          <p:nvPr/>
        </p:nvSpPr>
        <p:spPr>
          <a:xfrm>
            <a:off x="743545" y="7136249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"Golden Path" approach sets up paved roads for developers, making it easy to follow best practices without constant intervention.</a:t>
            </a:r>
            <a:endParaRPr lang="en-US" sz="16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8228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Adoption Challenges and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Initial catalog population effort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Keeping metadata current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Integrating with existing tools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Change management resistance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Developer adoption hesitancy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Automated discovery tools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CI/CD pipeline integration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Plugin adaptors for legacy systems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Phased rollout with champions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Focus on developer benefits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513195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Getting Started with Backstage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Installation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Clone the Backstage repo and run yarn install.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Configuration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app-config.yaml with your organization details.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Catalog Setup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your first component YAML definitions.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Templates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your first software template.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Deploy to your infrastructure and invite users.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49379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of Backstage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735" y="1726763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31" y="1766411"/>
            <a:ext cx="316944" cy="396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6607" y="1799392"/>
            <a:ext cx="315741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Expanding Plugin Ecosystem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26607" y="2256353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Growing community contributions enriching functionality. More integrations with dev tools.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9735" y="335530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31" y="3394948"/>
            <a:ext cx="316944" cy="3962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6607" y="342792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Enterprise Adoption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426607" y="3884890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Increasing adoption by large organizations. Becoming industry standard for developer portals.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9735" y="4983837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31" y="5023485"/>
            <a:ext cx="316944" cy="396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6607" y="505646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Integration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426607" y="5513427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Smart assistants for developers. Automated documentation and insights.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39735" y="6274237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31" y="6313884"/>
            <a:ext cx="316944" cy="39624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26607" y="634686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CNCF Graduation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1426607" y="6803827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Moving beyond incubation status. Deeper cloud-native ecosystem integration.</a:t>
            </a:r>
            <a:endParaRPr lang="en-US" sz="16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8448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Conclusion: Why Backstage Matters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Tames Complexity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Brings order to chaotic software landscapes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268605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Creates Alignment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6142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Gets teams following consistent practices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07455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Improves Experience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1399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Makes developers more productive and satisfied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30042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Single Truth Source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1399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Establishes authoritative software information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491192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Backstage provides the foundation for scalable engineering practices as organizations grow. It's become essential infrastructure for modern development teams.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749379"/>
            <a:ext cx="656332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Problem Backstage Solves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63903" y="1726763"/>
            <a:ext cx="22860" cy="5753338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678811" y="1953101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26135" y="1726763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31" y="1766411"/>
            <a:ext cx="316944" cy="3962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0702" y="179939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Fragmented Tooling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20702" y="2256353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Multiple disconnected systems across the development lifecycle cause friction.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678811" y="3581638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1" name="Shape 7"/>
          <p:cNvSpPr/>
          <p:nvPr/>
        </p:nvSpPr>
        <p:spPr>
          <a:xfrm>
            <a:off x="6226135" y="335530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31" y="3394948"/>
            <a:ext cx="316944" cy="3962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20702" y="342792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Ownership Confusion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520702" y="3884890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Unclear who owns which services leads to delayed incident response.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6678811" y="5210175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6" name="Shape 11"/>
          <p:cNvSpPr/>
          <p:nvPr/>
        </p:nvSpPr>
        <p:spPr>
          <a:xfrm>
            <a:off x="6226135" y="4983837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431" y="5023485"/>
            <a:ext cx="316944" cy="3962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20702" y="505646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Inconsistent Practices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520702" y="5513427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Different teams follow different approaches to solving similar problems.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6678811" y="6838712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21" name="Shape 15"/>
          <p:cNvSpPr/>
          <p:nvPr/>
        </p:nvSpPr>
        <p:spPr>
          <a:xfrm>
            <a:off x="6226135" y="6612374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431" y="6652022"/>
            <a:ext cx="316944" cy="39624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20702" y="668500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Documentation Chaos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7520702" y="7141964"/>
            <a:ext cx="636996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Critical information scattered across wikis, docs, and repositories.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6061"/>
            <a:ext cx="5930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Benefits of Backstage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95750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Centralized Visibility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4832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Single place to discover and manage all software components.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377684"/>
            <a:ext cx="3193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Standardized Development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38681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Common patterns and practices across teams reduce cognitive load.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Unified Documentation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Technical documentation lives with code and is easily accessible.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4323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474857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510218"/>
            <a:ext cx="2851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Enhanced Collaboration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Teams can more easily discover and build upon each other's work.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7757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Backstage Architecture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Frontend Experience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400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Unified interface for all developer needs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Plugin Ecosystem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4663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120+ plugins at Spotify extending functionality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Backend Services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38410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Integration with existing infrastructure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 on modern web technologies, Backstage provides a flexible framework that can be customized to fit any organization's needs.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9149"/>
            <a:ext cx="6242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Core Features of Backstage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580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518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 Catalog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14229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Central inventory of all software components with metadata and relationships.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18580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6518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 Templates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14229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Standardized scaffolding for new services and components.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18580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6518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TechDocs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14229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Documentation-as-code solution that keeps docs close to the code.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04753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84132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Search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33174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Find anything across your entire developer portal quickly.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294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 Catalog: Introduction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Centralized Inventory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your software components in one place.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Single Source of Truth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Definitive record for ownership and metadata.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Ecosystem Tracking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Visibility into your entire software ecosystem.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Relationship Mapping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See how components connect and depend on each other.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82499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 Catalog: Key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Microservices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Register all your backend and frontend services.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09868" y="337935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21" y="3503295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2878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368516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Document your APIs and their consumers.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574756" y="274093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609" y="2864882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94771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Pipelines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94771" y="45781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 data flows throughout your organization.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928" y="4536400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481304" y="5660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9481304" y="6150769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Catalog shared code and dependencies.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7574756" y="60838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609" y="6207800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313861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Third-party Software</a:t>
            </a:r>
            <a:endParaRPr lang="en-US" sz="2200" dirty="0"/>
          </a:p>
        </p:txBody>
      </p:sp>
      <p:sp>
        <p:nvSpPr>
          <p:cNvPr id="24" name="Text 14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 external systems your software interacts with.</a:t>
            </a:r>
            <a:endParaRPr lang="en-US" sz="1750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5609868" y="544544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721" y="5569387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888" y="526018"/>
            <a:ext cx="6324838" cy="59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 Catalog: How It Works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5888" y="1410653"/>
            <a:ext cx="143351" cy="4282559"/>
          </a:xfrm>
          <a:prstGeom prst="roundRect">
            <a:avLst>
              <a:gd name="adj" fmla="val 2001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86061" y="1410653"/>
            <a:ext cx="2391013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Metadata Definition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586061" y="1824157"/>
            <a:ext cx="737485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Components are defined in YAML files with standardized metadata.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586061" y="2345412"/>
            <a:ext cx="7374850" cy="3347799"/>
          </a:xfrm>
          <a:prstGeom prst="roundRect">
            <a:avLst>
              <a:gd name="adj" fmla="val 857"/>
            </a:avLst>
          </a:prstGeom>
          <a:solidFill>
            <a:srgbClr val="CCD7FF"/>
          </a:solidFill>
          <a:ln/>
        </p:spPr>
      </p:sp>
      <p:sp>
        <p:nvSpPr>
          <p:cNvPr id="8" name="Shape 5"/>
          <p:cNvSpPr/>
          <p:nvPr/>
        </p:nvSpPr>
        <p:spPr>
          <a:xfrm>
            <a:off x="6576536" y="2345412"/>
            <a:ext cx="7393900" cy="3347799"/>
          </a:xfrm>
          <a:prstGeom prst="roundRect">
            <a:avLst>
              <a:gd name="adj" fmla="val 857"/>
            </a:avLst>
          </a:prstGeom>
          <a:solidFill>
            <a:srgbClr val="CCD7FF"/>
          </a:solidFill>
          <a:ln/>
        </p:spPr>
      </p:sp>
      <p:sp>
        <p:nvSpPr>
          <p:cNvPr id="9" name="Text 6"/>
          <p:cNvSpPr/>
          <p:nvPr/>
        </p:nvSpPr>
        <p:spPr>
          <a:xfrm>
            <a:off x="6767751" y="2488763"/>
            <a:ext cx="7011472" cy="3061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apiVersion: backstage.io/v1alpha1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kind: Component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metadata: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name: artist-web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description: Artist webpage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spec: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type: website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owner: artist-experience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lifecycle: production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442710" y="5884426"/>
            <a:ext cx="143351" cy="719614"/>
          </a:xfrm>
          <a:prstGeom prst="roundRect">
            <a:avLst>
              <a:gd name="adj" fmla="val 20016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872883" y="5884426"/>
            <a:ext cx="2391013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Entity Processing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872883" y="6297930"/>
            <a:ext cx="708802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Backstage processes entities using predefined kinds (Component, API, System).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29651" y="6795254"/>
            <a:ext cx="143351" cy="719614"/>
          </a:xfrm>
          <a:prstGeom prst="roundRect">
            <a:avLst>
              <a:gd name="adj" fmla="val 20016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159823" y="6795254"/>
            <a:ext cx="2391013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Relationship Mapping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159823" y="7208758"/>
            <a:ext cx="680108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Dependencies and connections are automatically discovered and visualized.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2025-05-02T11:30:38Z</dcterms:created>
  <dcterms:modified xsi:type="dcterms:W3CDTF">2025-05-02T11:30:38Z</dcterms:modified>
</cp:coreProperties>
</file>